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1" r:id="rId2"/>
    <p:sldId id="659" r:id="rId3"/>
    <p:sldId id="664" r:id="rId4"/>
    <p:sldId id="677" r:id="rId5"/>
    <p:sldId id="599" r:id="rId6"/>
    <p:sldId id="669" r:id="rId7"/>
    <p:sldId id="671" r:id="rId8"/>
    <p:sldId id="674" r:id="rId9"/>
    <p:sldId id="675" r:id="rId10"/>
    <p:sldId id="666" r:id="rId11"/>
    <p:sldId id="667" r:id="rId12"/>
    <p:sldId id="661" r:id="rId13"/>
    <p:sldId id="548" r:id="rId14"/>
  </p:sldIdLst>
  <p:sldSz cx="9144000" cy="5143500" type="screen16x9"/>
  <p:notesSz cx="9296400" cy="7010400"/>
  <p:embeddedFontLst>
    <p:embeddedFont>
      <p:font typeface="News Gothic MT" panose="020B0504020203020204" pitchFamily="34" charset="0"/>
      <p:regular r:id="rId17"/>
      <p:bold r:id="rId18"/>
      <p: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Open Sans Extrabold" panose="020B0604020202020204" charset="0"/>
      <p:bold r:id="rId24"/>
      <p:boldItalic r:id="rId25"/>
    </p:embeddedFont>
    <p:embeddedFont>
      <p:font typeface="Open Sans Semibold" panose="020B0604020202020204" charset="0"/>
      <p:bold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1">
          <p15:clr>
            <a:srgbClr val="A4A3A4"/>
          </p15:clr>
        </p15:guide>
        <p15:guide id="2" orient="horz" pos="291">
          <p15:clr>
            <a:srgbClr val="A4A3A4"/>
          </p15:clr>
        </p15:guide>
        <p15:guide id="3" orient="horz" pos="667">
          <p15:clr>
            <a:srgbClr val="A4A3A4"/>
          </p15:clr>
        </p15:guide>
        <p15:guide id="4" orient="horz" pos="3090">
          <p15:clr>
            <a:srgbClr val="A4A3A4"/>
          </p15:clr>
        </p15:guide>
        <p15:guide id="5" orient="horz" pos="872">
          <p15:clr>
            <a:srgbClr val="A4A3A4"/>
          </p15:clr>
        </p15:guide>
        <p15:guide id="6" pos="286">
          <p15:clr>
            <a:srgbClr val="A4A3A4"/>
          </p15:clr>
        </p15:guide>
        <p15:guide id="7" pos="5470">
          <p15:clr>
            <a:srgbClr val="A4A3A4"/>
          </p15:clr>
        </p15:guide>
        <p15:guide id="8" pos="173">
          <p15:clr>
            <a:srgbClr val="A4A3A4"/>
          </p15:clr>
        </p15:guide>
        <p15:guide id="9" pos="5588">
          <p15:clr>
            <a:srgbClr val="A4A3A4"/>
          </p15:clr>
        </p15:guide>
        <p15:guide id="10" pos="2882">
          <p15:clr>
            <a:srgbClr val="A4A3A4"/>
          </p15:clr>
        </p15:guide>
        <p15:guide id="11" pos="2823">
          <p15:clr>
            <a:srgbClr val="A4A3A4"/>
          </p15:clr>
        </p15:guide>
        <p15:guide id="12" pos="2946">
          <p15:clr>
            <a:srgbClr val="A4A3A4"/>
          </p15:clr>
        </p15:guide>
        <p15:guide id="13" pos="2071">
          <p15:clr>
            <a:srgbClr val="A4A3A4"/>
          </p15:clr>
        </p15:guide>
        <p15:guide id="14" pos="2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6" userDrawn="1">
          <p15:clr>
            <a:srgbClr val="A4A3A4"/>
          </p15:clr>
        </p15:guide>
        <p15:guide id="2" pos="2946" userDrawn="1">
          <p15:clr>
            <a:srgbClr val="A4A3A4"/>
          </p15:clr>
        </p15:guide>
        <p15:guide id="3" orient="horz" pos="2209" userDrawn="1">
          <p15:clr>
            <a:srgbClr val="A4A3A4"/>
          </p15:clr>
        </p15:guide>
        <p15:guide id="4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Busch" initials="CB" lastIdx="4" clrIdx="0"/>
  <p:cmAuthor id="1" name="Jeffrey Rissman" initials="JR" lastIdx="13" clrIdx="1"/>
  <p:cmAuthor id="2" name="Veery Maxwell" initials="V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C20"/>
    <a:srgbClr val="034673"/>
    <a:srgbClr val="D5B09B"/>
    <a:srgbClr val="8F5A3D"/>
    <a:srgbClr val="254D5B"/>
    <a:srgbClr val="262E16"/>
    <a:srgbClr val="000000"/>
    <a:srgbClr val="99D8E7"/>
    <a:srgbClr val="8EC8D4"/>
    <a:srgbClr val="A2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1" autoAdjust="0"/>
    <p:restoredTop sz="89495" autoAdjust="0"/>
  </p:normalViewPr>
  <p:slideViewPr>
    <p:cSldViewPr snapToGrid="0">
      <p:cViewPr varScale="1">
        <p:scale>
          <a:sx n="72" d="100"/>
          <a:sy n="72" d="100"/>
        </p:scale>
        <p:origin x="36" y="108"/>
      </p:cViewPr>
      <p:guideLst>
        <p:guide orient="horz" pos="2951"/>
        <p:guide orient="horz" pos="291"/>
        <p:guide orient="horz" pos="667"/>
        <p:guide orient="horz" pos="3090"/>
        <p:guide orient="horz" pos="872"/>
        <p:guide pos="286"/>
        <p:guide pos="5470"/>
        <p:guide pos="173"/>
        <p:guide pos="5588"/>
        <p:guide pos="2882"/>
        <p:guide pos="2823"/>
        <p:guide pos="2946"/>
        <p:guide pos="2071"/>
        <p:guide pos="2189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0" y="-78"/>
      </p:cViewPr>
      <p:guideLst>
        <p:guide orient="horz" pos="2226"/>
        <p:guide pos="2946"/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8904FCC0-9BC1-4B43-A7FF-6C235BA94504}" type="datetimeFigureOut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9/23/2020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© 2008 Climate 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5F3B623-691E-4999-BCAF-4EDC45036363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6B7EC96-3D10-412E-96B5-133EF9C7D01D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3" tIns="46583" rIns="93163" bIns="4658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© 2008 Climate 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6273D42-8D17-4D41-AC24-1059E271B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0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research/advancing-inclusion-through-clean-energy-job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Statistics from E2 Clean Jobs America 2020 report https://e2.org/reports/clean-jobs-america-2020/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0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point #1 via U.S. Bureau of Labor Statistics</a:t>
            </a:r>
          </a:p>
          <a:p>
            <a:r>
              <a:rPr lang="en-US" dirty="0"/>
              <a:t>Bullet point #2 + #3 via Brookings Institution </a:t>
            </a:r>
            <a:r>
              <a:rPr lang="en-US" dirty="0">
                <a:hlinkClick r:id="rId3"/>
              </a:rPr>
              <a:t>https://www.brookings.edu/research/advancing-inclusion-through-clean-energy-jobs/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3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5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is utility-scale solar farms in California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is traffic in Albuquerque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2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3D42-8D17-4D41-AC24-1059E271B0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8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60376" y="1389538"/>
            <a:ext cx="4021138" cy="291352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None/>
              <a:defRPr b="0" i="0">
                <a:latin typeface="+mn-lt"/>
                <a:ea typeface="Tahoma" pitchFamily="34" charset="0"/>
                <a:cs typeface="DIN-Regular"/>
              </a:defRPr>
            </a:lvl1pPr>
            <a:lvl2pPr marL="285750" indent="-285750">
              <a:spcBef>
                <a:spcPts val="550"/>
              </a:spcBef>
              <a:spcAft>
                <a:spcPts val="500"/>
              </a:spcAft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2pPr>
            <a:lvl3pPr marL="285750" indent="-285750">
              <a:spcBef>
                <a:spcPts val="4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3pPr>
            <a:lvl4pPr marL="285750" indent="-285750">
              <a:spcBef>
                <a:spcPts val="6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4pPr>
            <a:lvl5pPr marL="285750" indent="-285750">
              <a:spcBef>
                <a:spcPts val="6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313" y="1389538"/>
            <a:ext cx="4022725" cy="2913528"/>
          </a:xfrm>
        </p:spPr>
        <p:txBody>
          <a:bodyPr anchor="t">
            <a:noAutofit/>
          </a:bodyPr>
          <a:lstStyle>
            <a:lvl1pPr marL="0" indent="0">
              <a:buNone/>
              <a:defRPr b="0" i="0">
                <a:latin typeface="+mn-lt"/>
                <a:cs typeface="DIN-Regular"/>
              </a:defRPr>
            </a:lvl1pPr>
            <a:lvl2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2pPr>
            <a:lvl3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3pPr>
            <a:lvl4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4pPr>
            <a:lvl5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60376" y="1391771"/>
            <a:ext cx="2827337" cy="330041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None/>
              <a:defRPr b="0" i="0">
                <a:latin typeface="+mn-lt"/>
                <a:ea typeface="Tahoma" pitchFamily="34" charset="0"/>
                <a:cs typeface="DIN-Regular"/>
              </a:defRPr>
            </a:lvl1pPr>
            <a:lvl2pPr marL="285750" indent="-285750">
              <a:spcBef>
                <a:spcPts val="550"/>
              </a:spcBef>
              <a:spcAft>
                <a:spcPts val="500"/>
              </a:spcAft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2pPr>
            <a:lvl3pPr marL="285750" indent="-285750">
              <a:spcBef>
                <a:spcPts val="4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3pPr>
            <a:lvl4pPr marL="285750" indent="-285750">
              <a:spcBef>
                <a:spcPts val="6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4pPr>
            <a:lvl5pPr marL="285750" indent="-285750">
              <a:spcBef>
                <a:spcPts val="600"/>
              </a:spcBef>
              <a:buFont typeface="Wingdings" charset="2"/>
              <a:buChar char="§"/>
              <a:defRPr b="0" i="0">
                <a:latin typeface="+mn-lt"/>
                <a:ea typeface="Tahoma" pitchFamily="34" charset="0"/>
                <a:cs typeface="DIN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75038" y="1391771"/>
            <a:ext cx="5208587" cy="3300414"/>
          </a:xfrm>
        </p:spPr>
        <p:txBody>
          <a:bodyPr anchor="t">
            <a:noAutofit/>
          </a:bodyPr>
          <a:lstStyle>
            <a:lvl1pPr marL="0" indent="0">
              <a:buNone/>
              <a:defRPr b="0" i="0">
                <a:latin typeface="+mn-lt"/>
                <a:cs typeface="DIN-Regular"/>
              </a:defRPr>
            </a:lvl1pPr>
            <a:lvl2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2pPr>
            <a:lvl3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3pPr>
            <a:lvl4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4pPr>
            <a:lvl5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57202" y="1079026"/>
            <a:ext cx="8226424" cy="3329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None/>
              <a:defRPr b="1" i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85750" indent="-285750">
              <a:spcBef>
                <a:spcPts val="550"/>
              </a:spcBef>
              <a:spcAft>
                <a:spcPts val="500"/>
              </a:spcAft>
              <a:buFont typeface="Wingdings" charset="2"/>
              <a:buChar char="§"/>
              <a:defRPr b="1" i="0">
                <a:solidFill>
                  <a:schemeClr val="accent5"/>
                </a:solidFill>
                <a:latin typeface="+mn-lt"/>
                <a:ea typeface="Tahoma" pitchFamily="34" charset="0"/>
                <a:cs typeface="DIN-Regular"/>
              </a:defRPr>
            </a:lvl2pPr>
            <a:lvl3pPr marL="285750" indent="-285750">
              <a:spcBef>
                <a:spcPts val="400"/>
              </a:spcBef>
              <a:buFont typeface="Wingdings" charset="2"/>
              <a:buChar char="§"/>
              <a:defRPr b="1" i="0">
                <a:solidFill>
                  <a:schemeClr val="accent5"/>
                </a:solidFill>
                <a:latin typeface="+mn-lt"/>
                <a:ea typeface="Tahoma" pitchFamily="34" charset="0"/>
                <a:cs typeface="DIN-Regular"/>
              </a:defRPr>
            </a:lvl3pPr>
            <a:lvl4pPr marL="285750" indent="-285750">
              <a:spcBef>
                <a:spcPts val="600"/>
              </a:spcBef>
              <a:buFont typeface="Wingdings" charset="2"/>
              <a:buChar char="§"/>
              <a:defRPr b="1" i="0">
                <a:solidFill>
                  <a:schemeClr val="accent5"/>
                </a:solidFill>
                <a:latin typeface="+mn-lt"/>
                <a:ea typeface="Tahoma" pitchFamily="34" charset="0"/>
                <a:cs typeface="DIN-Regular"/>
              </a:defRPr>
            </a:lvl4pPr>
            <a:lvl5pPr marL="285750" indent="-285750">
              <a:spcBef>
                <a:spcPts val="600"/>
              </a:spcBef>
              <a:buFont typeface="Wingdings" charset="2"/>
              <a:buChar char="§"/>
              <a:defRPr b="1" i="0">
                <a:solidFill>
                  <a:schemeClr val="accent5"/>
                </a:solidFill>
                <a:latin typeface="+mn-lt"/>
                <a:ea typeface="Tahoma" pitchFamily="34" charset="0"/>
                <a:cs typeface="DIN-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0376" y="1419412"/>
            <a:ext cx="8223249" cy="3265302"/>
          </a:xfrm>
        </p:spPr>
        <p:txBody>
          <a:bodyPr anchor="t">
            <a:noAutofit/>
          </a:bodyPr>
          <a:lstStyle>
            <a:lvl1pPr marL="0" indent="0">
              <a:buNone/>
              <a:defRPr b="0" i="0">
                <a:latin typeface="+mn-lt"/>
                <a:cs typeface="DIN-Regular"/>
              </a:defRPr>
            </a:lvl1pPr>
            <a:lvl2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2pPr>
            <a:lvl3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3pPr>
            <a:lvl4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4pPr>
            <a:lvl5pPr marL="285750" indent="-285750">
              <a:buFont typeface="Wingdings" charset="2"/>
              <a:buChar char="§"/>
              <a:defRPr b="0" i="0">
                <a:latin typeface="+mn-lt"/>
                <a:cs typeface="DIN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6804" y="533400"/>
            <a:ext cx="6528329" cy="2336800"/>
          </a:xfrm>
        </p:spPr>
        <p:txBody>
          <a:bodyPr>
            <a:normAutofit/>
          </a:bodyPr>
          <a:lstStyle>
            <a:lvl1pPr marL="0" indent="0">
              <a:buNone/>
              <a:defRPr sz="5400" cap="all" spc="2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29795" y="3564996"/>
            <a:ext cx="3792537" cy="914400"/>
          </a:xfrm>
        </p:spPr>
        <p:txBody>
          <a:bodyPr/>
          <a:lstStyle>
            <a:lvl1pPr marL="0" indent="0">
              <a:buNone/>
              <a:defRPr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730" y="461963"/>
            <a:ext cx="8237537" cy="42206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1096697"/>
            <a:ext cx="8229600" cy="2975769"/>
          </a:xfrm>
        </p:spPr>
        <p:txBody>
          <a:bodyPr/>
          <a:lstStyle>
            <a:lvl1pPr algn="ctr">
              <a:defRPr sz="6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137" y="93136"/>
            <a:ext cx="3090330" cy="7704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 b="0" cap="all" spc="2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926668" y="93137"/>
            <a:ext cx="3124196" cy="70273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600" cap="all" spc="2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069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 userDrawn="1"/>
        </p:nvSpPr>
        <p:spPr>
          <a:xfrm>
            <a:off x="922338" y="733647"/>
            <a:ext cx="5199062" cy="198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6">
                  <a:lumMod val="50000"/>
                  <a:lumOff val="50000"/>
                </a:schemeClr>
              </a:buClr>
              <a:buFont typeface="Wingdings" charset="2"/>
              <a:buNone/>
              <a:defRPr sz="5400" b="0" i="0" kern="1200" cap="all" baseline="0">
                <a:solidFill>
                  <a:srgbClr val="F2F2F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>
                  <a:lumMod val="50000"/>
                  <a:lumOff val="50000"/>
                </a:schemeClr>
              </a:buClr>
              <a:buSzPct val="85000"/>
              <a:buFont typeface="Wingdings" charset="2"/>
              <a:buChar char="§"/>
              <a:defRPr sz="1800" b="0" i="0" kern="1200">
                <a:solidFill>
                  <a:srgbClr val="F2F2F2"/>
                </a:solidFill>
                <a:latin typeface="+mn-lt"/>
                <a:ea typeface="Tahoma" pitchFamily="34" charset="0"/>
                <a:cs typeface="DIN-Regular"/>
              </a:defRPr>
            </a:lvl2pPr>
            <a:lvl3pPr marL="6858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6">
                  <a:lumMod val="50000"/>
                  <a:lumOff val="50000"/>
                </a:schemeClr>
              </a:buClr>
              <a:buFont typeface="Wingdings" charset="2"/>
              <a:buChar char="§"/>
              <a:defRPr sz="1800" b="0" i="0" kern="1200">
                <a:solidFill>
                  <a:srgbClr val="F2F2F2"/>
                </a:solidFill>
                <a:latin typeface="+mn-lt"/>
                <a:ea typeface="Tahoma" pitchFamily="34" charset="0"/>
                <a:cs typeface="DIN-Regular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6">
                  <a:lumMod val="50000"/>
                  <a:lumOff val="50000"/>
                </a:schemeClr>
              </a:buClr>
              <a:buFont typeface="Wingdings" charset="2"/>
              <a:buChar char="§"/>
              <a:defRPr sz="1800" b="0" i="0" kern="1200">
                <a:solidFill>
                  <a:srgbClr val="F2F2F2"/>
                </a:solidFill>
                <a:latin typeface="+mn-lt"/>
                <a:ea typeface="Tahoma" pitchFamily="34" charset="0"/>
                <a:cs typeface="DIN-Regular"/>
              </a:defRPr>
            </a:lvl4pPr>
            <a:lvl5pPr marL="11430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6">
                  <a:lumMod val="50000"/>
                  <a:lumOff val="50000"/>
                </a:schemeClr>
              </a:buClr>
              <a:buFont typeface="Wingdings" charset="2"/>
              <a:buChar char="§"/>
              <a:defRPr sz="1800" b="0" i="0" kern="1200">
                <a:solidFill>
                  <a:srgbClr val="F2F2F2"/>
                </a:solidFill>
                <a:latin typeface="+mn-lt"/>
                <a:ea typeface="Tahoma" pitchFamily="34" charset="0"/>
                <a:cs typeface="DIN-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04482"/>
            <a:ext cx="8240713" cy="41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spc="2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0738" y="812075"/>
            <a:ext cx="8240713" cy="336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spc="20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681" y="1360636"/>
            <a:ext cx="8250384" cy="345598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  <a:lvl4pPr marL="9144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98613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77298"/>
            <a:ext cx="8229600" cy="681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84299"/>
            <a:ext cx="8229600" cy="3300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8306862" y="4728894"/>
            <a:ext cx="638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E4C2A9-86A8-4DA9-853A-FAFC6EE0F36A}" type="slidenum">
              <a:rPr lang="en-US" sz="900" b="0" i="0" smtClean="0">
                <a:solidFill>
                  <a:schemeClr val="tx1">
                    <a:lumMod val="50000"/>
                  </a:schemeClr>
                </a:solidFill>
                <a:latin typeface="Brandon Grotesque Black"/>
                <a:ea typeface="Tahoma" pitchFamily="34" charset="0"/>
                <a:cs typeface="Brandon Grotesque Black"/>
              </a:rPr>
              <a:pPr algn="r"/>
              <a:t>‹#›</a:t>
            </a:fld>
            <a:endParaRPr lang="en-US" sz="900" b="0" i="0" dirty="0">
              <a:solidFill>
                <a:schemeClr val="tx1">
                  <a:lumMod val="50000"/>
                </a:schemeClr>
              </a:solidFill>
              <a:latin typeface="Brandon Grotesque Black"/>
              <a:ea typeface="Tahoma" pitchFamily="34" charset="0"/>
              <a:cs typeface="Brandon Grotesque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8883" y="4721412"/>
            <a:ext cx="605117" cy="422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4" r:id="rId4"/>
    <p:sldLayoutId id="2147483670" r:id="rId5"/>
    <p:sldLayoutId id="2147483671" r:id="rId6"/>
    <p:sldLayoutId id="2147483685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spcAft>
          <a:spcPts val="0"/>
        </a:spcAft>
        <a:buNone/>
        <a:defRPr sz="2800" b="0" i="0" kern="1200" cap="all" spc="200">
          <a:solidFill>
            <a:srgbClr val="FFFFFF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1000"/>
        </a:spcBef>
        <a:buClr>
          <a:schemeClr val="accent6">
            <a:lumMod val="50000"/>
            <a:lumOff val="50000"/>
          </a:schemeClr>
        </a:buClr>
        <a:buFont typeface="Wingdings" charset="2"/>
        <a:buChar char="§"/>
        <a:defRPr sz="1800" b="0" i="0" kern="1200">
          <a:solidFill>
            <a:srgbClr val="F2F2F2"/>
          </a:solidFill>
          <a:latin typeface="+mn-lt"/>
          <a:ea typeface="Tahoma" pitchFamily="34" charset="0"/>
          <a:cs typeface="DIN-Regular"/>
        </a:defRPr>
      </a:lvl1pPr>
      <a:lvl2pPr marL="4572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>
            <a:lumMod val="50000"/>
            <a:lumOff val="50000"/>
          </a:schemeClr>
        </a:buClr>
        <a:buSzPct val="85000"/>
        <a:buFont typeface="Wingdings" charset="2"/>
        <a:buChar char="§"/>
        <a:defRPr sz="1800" b="0" i="0" kern="1200">
          <a:solidFill>
            <a:srgbClr val="F2F2F2"/>
          </a:solidFill>
          <a:latin typeface="+mn-lt"/>
          <a:ea typeface="Tahoma" pitchFamily="34" charset="0"/>
          <a:cs typeface="DIN-Regular"/>
        </a:defRPr>
      </a:lvl2pPr>
      <a:lvl3pPr marL="685800" indent="-228600" algn="l" defTabSz="914400" rtl="0" eaLnBrk="1" latinLnBrk="0" hangingPunct="1">
        <a:lnSpc>
          <a:spcPct val="95000"/>
        </a:lnSpc>
        <a:spcBef>
          <a:spcPts val="400"/>
        </a:spcBef>
        <a:buClr>
          <a:schemeClr val="accent6">
            <a:lumMod val="50000"/>
            <a:lumOff val="50000"/>
          </a:schemeClr>
        </a:buClr>
        <a:buFont typeface="Wingdings" charset="2"/>
        <a:buChar char="§"/>
        <a:defRPr sz="1800" b="0" i="0" kern="1200">
          <a:solidFill>
            <a:srgbClr val="F2F2F2"/>
          </a:solidFill>
          <a:latin typeface="+mn-lt"/>
          <a:ea typeface="Tahoma" pitchFamily="34" charset="0"/>
          <a:cs typeface="DIN-Regular"/>
        </a:defRPr>
      </a:lvl3pPr>
      <a:lvl4pPr marL="914400" indent="-228600" algn="l" defTabSz="914400" rtl="0" eaLnBrk="1" latinLnBrk="0" hangingPunct="1">
        <a:lnSpc>
          <a:spcPct val="95000"/>
        </a:lnSpc>
        <a:spcBef>
          <a:spcPts val="400"/>
        </a:spcBef>
        <a:buClr>
          <a:schemeClr val="accent6">
            <a:lumMod val="50000"/>
            <a:lumOff val="50000"/>
          </a:schemeClr>
        </a:buClr>
        <a:buFont typeface="Wingdings" charset="2"/>
        <a:buChar char="§"/>
        <a:defRPr sz="1800" b="0" i="0" kern="1200">
          <a:solidFill>
            <a:srgbClr val="F2F2F2"/>
          </a:solidFill>
          <a:latin typeface="+mn-lt"/>
          <a:ea typeface="Tahoma" pitchFamily="34" charset="0"/>
          <a:cs typeface="DIN-Regular"/>
        </a:defRPr>
      </a:lvl4pPr>
      <a:lvl5pPr marL="1143000" indent="-228600" algn="l" defTabSz="914400" rtl="0" eaLnBrk="1" latinLnBrk="0" hangingPunct="1">
        <a:lnSpc>
          <a:spcPct val="95000"/>
        </a:lnSpc>
        <a:spcBef>
          <a:spcPts val="400"/>
        </a:spcBef>
        <a:buClr>
          <a:schemeClr val="accent6">
            <a:lumMod val="50000"/>
            <a:lumOff val="50000"/>
          </a:schemeClr>
        </a:buClr>
        <a:buFont typeface="Wingdings" charset="2"/>
        <a:buChar char="§"/>
        <a:defRPr sz="1800" b="0" i="0" kern="1200">
          <a:solidFill>
            <a:srgbClr val="F2F2F2"/>
          </a:solidFill>
          <a:latin typeface="+mn-lt"/>
          <a:ea typeface="Tahoma" pitchFamily="34" charset="0"/>
          <a:cs typeface="DIN-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policy.solu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2681" y="5576"/>
            <a:ext cx="5147338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 idx="4294967295"/>
          </p:nvPr>
        </p:nvSpPr>
        <p:spPr>
          <a:xfrm>
            <a:off x="1062681" y="246570"/>
            <a:ext cx="5147338" cy="1464645"/>
          </a:xfrm>
        </p:spPr>
        <p:txBody>
          <a:bodyPr anchor="ctr"/>
          <a:lstStyle/>
          <a:p>
            <a:pPr algn="ctr"/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Federal policy To Spur The clean energy transition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1422395" y="3675191"/>
            <a:ext cx="2840115" cy="5323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 </a:t>
            </a:r>
            <a:r>
              <a:rPr kumimoji="0" lang="en-US" sz="2000" b="0" i="0" u="none" strike="noStrike" kern="1200" cap="all" spc="2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harvey</a:t>
            </a:r>
            <a:endParaRPr kumimoji="0" lang="en-US" sz="20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2000" spc="2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hal_harvey</a:t>
            </a:r>
            <a:endParaRPr kumimoji="0" lang="en-US" sz="2000" b="0" i="0" u="none" strike="noStrike" kern="1200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2" descr="C:\Users\Hallie Kennan\Dropbox (Energy Innovation)\Documents\Energy Innovation\Work Docs\Templates\New EI Logo\EI-Logo-White-OrangeBurst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46" y="4578895"/>
            <a:ext cx="2425647" cy="5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2"/>
          <p:cNvSpPr txBox="1">
            <a:spLocks/>
          </p:cNvSpPr>
          <p:nvPr/>
        </p:nvSpPr>
        <p:spPr bwMode="gray">
          <a:xfrm>
            <a:off x="1070581" y="1741569"/>
            <a:ext cx="5147338" cy="11652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b="0" i="0" kern="1200" cap="all" spc="2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endParaRPr lang="en-US" sz="3000" i="1" dirty="0">
              <a:solidFill>
                <a:schemeClr val="tx1"/>
              </a:solidFill>
            </a:endParaRPr>
          </a:p>
        </p:txBody>
      </p:sp>
      <p:pic>
        <p:nvPicPr>
          <p:cNvPr id="12" name="Picture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5" r="37505"/>
          <a:stretch>
            <a:fillRect/>
          </a:stretch>
        </p:blipFill>
        <p:spPr>
          <a:xfrm>
            <a:off x="-291" y="0"/>
            <a:ext cx="1062972" cy="51435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0"/>
            <a:ext cx="29260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102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What does comprehensive clean energy transition really mean?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354" y="1063216"/>
            <a:ext cx="3643302" cy="408028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upside: good jobs, lower costs, less local pollution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&gt;3.3 million clean energy jobs in U.S. at start of 2020, &gt;40% of total U.S. energy workforce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lar Photovoltaic Installer Career - Careertoolkit">
            <a:extLst>
              <a:ext uri="{FF2B5EF4-FFF2-40B4-BE49-F238E27FC236}">
                <a16:creationId xmlns:a16="http://schemas.microsoft.com/office/drawing/2014/main" id="{830E8181-AC62-4189-8EF7-81C55122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56" y="114912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405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What does comprehensive clean energy transition really mean?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354" y="1063216"/>
            <a:ext cx="3643302" cy="408028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 installer, wind technician forecast to be two fastest growing U.S. jobs through 2025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 energy job can equal 8%-19% increase in income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 of all clean energy workers have only high school diploma</a:t>
            </a: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4190" y="1063216"/>
            <a:ext cx="4628456" cy="323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194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ensure clean energy transition includes a just transition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354" y="1063215"/>
            <a:ext cx="3643302" cy="404038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affected workers and communities are part of transition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Spur economic growth for disadvantaged communities and working people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environmental justice concerns in frontline communities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251" y="1063215"/>
            <a:ext cx="4672395" cy="31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675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594" y="0"/>
            <a:ext cx="914959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cap="none" dirty="0" err="1"/>
              <a:t>hal_harvey</a:t>
            </a:r>
            <a:endParaRPr lang="en-US" cap="none" dirty="0"/>
          </a:p>
          <a:p>
            <a:r>
              <a:rPr lang="en-US" cap="none" dirty="0"/>
              <a:t>@</a:t>
            </a:r>
            <a:r>
              <a:rPr lang="en-US" cap="none" dirty="0" err="1"/>
              <a:t>EnergyInnovLLC</a:t>
            </a:r>
            <a:endParaRPr lang="en-US" cap="none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936067" y="93137"/>
            <a:ext cx="4114797" cy="787396"/>
          </a:xfrm>
        </p:spPr>
        <p:txBody>
          <a:bodyPr>
            <a:normAutofit/>
          </a:bodyPr>
          <a:lstStyle/>
          <a:p>
            <a:pPr algn="r"/>
            <a:r>
              <a:rPr lang="en-US" cap="none" dirty="0"/>
              <a:t>Hal Harvey</a:t>
            </a:r>
          </a:p>
          <a:p>
            <a:pPr algn="r"/>
            <a:r>
              <a:rPr lang="en-US" sz="1600" cap="none" dirty="0"/>
              <a:t>www.energyinnovation.org</a:t>
            </a:r>
          </a:p>
          <a:p>
            <a:pPr algn="r"/>
            <a:endParaRPr lang="en-US" dirty="0"/>
          </a:p>
        </p:txBody>
      </p:sp>
      <p:pic>
        <p:nvPicPr>
          <p:cNvPr id="6" name="Picture 2" descr="C:\Users\Hallie Kennan\Dropbox (Energy Innovation)\Documents\Energy Innovation\Work Docs\Templates\New EI Logo\EI-Logo-White-OrangeBurst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93" y="4388807"/>
            <a:ext cx="3291840" cy="7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568ED96-82AC-4828-913A-A0BECAC7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02" y="1549669"/>
            <a:ext cx="8229600" cy="2975769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8383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Targeting Net Zero By 2050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354" y="1063215"/>
            <a:ext cx="3643302" cy="404038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Momentum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Stimulus/ Green New Deal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Biden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 Select Committee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200" cap="none" spc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9390" y="1142263"/>
            <a:ext cx="4672368" cy="292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727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How Do We get There?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853" y="551555"/>
            <a:ext cx="3618618" cy="404221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policies are needed to hit net zero?</a:t>
            </a:r>
            <a:endParaRPr lang="en-US" sz="2200" b="1" cap="none" spc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 has analyzed policies to hit net zero, including modeling House Select Committee proposal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en-US" sz="2200" cap="none" spc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www.energypolicy.solutions</a:t>
            </a:r>
            <a:r>
              <a:rPr lang="en-US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cap="none" spc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762" y="1063214"/>
            <a:ext cx="5273120" cy="28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8437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How Do We get There?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354" y="1063215"/>
            <a:ext cx="3643302" cy="404038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Roadmap : Decarbonize power sector then electrify transport, buildings, industry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turnover is key: Fossil fuel equipment can last for decades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 in 90% clean power, then target clean vehicles and building sales by 2030-2035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592" y="1063214"/>
            <a:ext cx="4052723" cy="30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861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Decarbonizing four sectors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5" y="717550"/>
            <a:ext cx="332779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8" y="717550"/>
            <a:ext cx="332779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676" y="2781300"/>
            <a:ext cx="332779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472" y="2781300"/>
            <a:ext cx="3327799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309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Zero-carbon grid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4758" y="687658"/>
            <a:ext cx="4056178" cy="431704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strong clean energy standard: We can hit 90% by 2035 while cutting consumer costs.  This may be politically impossible, so: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cap="none" spc="0" dirty="0">
                <a:solidFill>
                  <a:schemeClr val="accent6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 state commitments, and..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renewable tax credits: Target nascent tech like offshore wind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transmission, grid flexibility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 batteries, DR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watch the wholesale markets..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152" y="895341"/>
            <a:ext cx="4666090" cy="31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85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Zero-emission vehicles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3189" y="761136"/>
            <a:ext cx="3931417" cy="408845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Reestablish CA authority.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strong EV sales mandate, EV tax credits; Set strong vehicle emission standards with continuous improvement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accent6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Utilities as prime movers in charging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 in R&amp;D to decarbonize non-road transport, trucking, aviation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805" y="1063214"/>
            <a:ext cx="4590250" cy="31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866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Zero-emission buildings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4758" y="842779"/>
            <a:ext cx="4051558" cy="404038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100% clean new building and component sales by 2035.  Heat pumps!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 energy efficiency, building electrification retrofits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Tighten appliance, equipment standards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federal green building standard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186" y="1063215"/>
            <a:ext cx="4472056" cy="335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819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8853" y="39895"/>
            <a:ext cx="8880389" cy="92456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Zero-emission Industry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608" y="964459"/>
            <a:ext cx="3848856" cy="404038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process emissions: Kigali Amendment, plug methane leaks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Electrify key industrial processes. 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green hydrogen to power difficult realms.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carbon intensity standard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cap="none" spc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federal “Buy Clean” program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600" spc="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96309E-4759-4388-8A96-18B277FB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464" y="964460"/>
            <a:ext cx="5106418" cy="38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472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Energy Innovation">
      <a:dk1>
        <a:srgbClr val="011A2B"/>
      </a:dk1>
      <a:lt1>
        <a:sysClr val="window" lastClr="FFFFFF"/>
      </a:lt1>
      <a:dk2>
        <a:srgbClr val="011A2B"/>
      </a:dk2>
      <a:lt2>
        <a:srgbClr val="EEECE1"/>
      </a:lt2>
      <a:accent1>
        <a:srgbClr val="EE5C37"/>
      </a:accent1>
      <a:accent2>
        <a:srgbClr val="33677A"/>
      </a:accent2>
      <a:accent3>
        <a:srgbClr val="9BBB59"/>
      </a:accent3>
      <a:accent4>
        <a:srgbClr val="52ACD1"/>
      </a:accent4>
      <a:accent5>
        <a:srgbClr val="EBAB20"/>
      </a:accent5>
      <a:accent6>
        <a:srgbClr val="313132"/>
      </a:accent6>
      <a:hlink>
        <a:srgbClr val="EE5C37"/>
      </a:hlink>
      <a:folHlink>
        <a:srgbClr val="6E6F72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11327</TotalTime>
  <Words>513</Words>
  <Application>Microsoft Office PowerPoint</Application>
  <PresentationFormat>On-screen Show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News Gothic MT</vt:lpstr>
      <vt:lpstr>Open Sans</vt:lpstr>
      <vt:lpstr>Brandon Grotesque Black</vt:lpstr>
      <vt:lpstr>Arial</vt:lpstr>
      <vt:lpstr>Tahoma</vt:lpstr>
      <vt:lpstr>Wingdings</vt:lpstr>
      <vt:lpstr>Open Sans Extrabold</vt:lpstr>
      <vt:lpstr>DIN-Regular</vt:lpstr>
      <vt:lpstr>Courier New</vt:lpstr>
      <vt:lpstr>Open Sans Semibold</vt:lpstr>
      <vt:lpstr>Blank</vt:lpstr>
      <vt:lpstr> Federal policy To Spur The clean energy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Policy Solutions</dc:title>
  <dc:creator>Silvio@energyinnovation.org</dc:creator>
  <cp:lastModifiedBy>Silvio Marcacci</cp:lastModifiedBy>
  <cp:revision>155</cp:revision>
  <cp:lastPrinted>2019-05-06T22:19:16Z</cp:lastPrinted>
  <dcterms:created xsi:type="dcterms:W3CDTF">2016-05-24T00:52:06Z</dcterms:created>
  <dcterms:modified xsi:type="dcterms:W3CDTF">2020-09-24T01:23:34Z</dcterms:modified>
</cp:coreProperties>
</file>